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4" r:id="rId2"/>
    <p:sldId id="257" r:id="rId3"/>
    <p:sldId id="258" r:id="rId4"/>
    <p:sldId id="259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90" y="-3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E5E33D-7883-48CC-8BF9-51AF3409BD3F}" type="datetimeFigureOut">
              <a:rPr lang="ro-RO" smtClean="0"/>
              <a:pPr/>
              <a:t>27.05.2016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124726-8DFE-4A53-B217-88D2DAAB85AC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130465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o-RO" dirty="0" smtClean="0"/>
              <a:t>www.ajutaticopiii.ro</a:t>
            </a:r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124726-8DFE-4A53-B217-88D2DAAB85AC}" type="slidenum">
              <a:rPr lang="ro-RO" smtClean="0"/>
              <a:pPr/>
              <a:t>3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2647603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o-RO" dirty="0" smtClean="0"/>
              <a:t>This example was adapted from European Commission/OECD, 2013</a:t>
            </a:r>
          </a:p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124726-8DFE-4A53-B217-88D2DAAB85AC}" type="slidenum">
              <a:rPr lang="ro-RO" smtClean="0"/>
              <a:pPr/>
              <a:t>4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051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75D6-E2BE-4C34-8135-7E1CE856FE5C}" type="datetimeFigureOut">
              <a:rPr lang="ro-RO" smtClean="0"/>
              <a:pPr/>
              <a:t>27.05.2016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FD7A-72A5-4E20-A6E3-89B38AC218CE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929274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75D6-E2BE-4C34-8135-7E1CE856FE5C}" type="datetimeFigureOut">
              <a:rPr lang="ro-RO" smtClean="0"/>
              <a:pPr/>
              <a:t>27.05.2016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FD7A-72A5-4E20-A6E3-89B38AC218CE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600470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75D6-E2BE-4C34-8135-7E1CE856FE5C}" type="datetimeFigureOut">
              <a:rPr lang="ro-RO" smtClean="0"/>
              <a:pPr/>
              <a:t>27.05.2016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FD7A-72A5-4E20-A6E3-89B38AC218CE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337095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75D6-E2BE-4C34-8135-7E1CE856FE5C}" type="datetimeFigureOut">
              <a:rPr lang="ro-RO" smtClean="0"/>
              <a:pPr/>
              <a:t>27.05.2016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FD7A-72A5-4E20-A6E3-89B38AC218CE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737455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75D6-E2BE-4C34-8135-7E1CE856FE5C}" type="datetimeFigureOut">
              <a:rPr lang="ro-RO" smtClean="0"/>
              <a:pPr/>
              <a:t>27.05.2016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FD7A-72A5-4E20-A6E3-89B38AC218CE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257068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75D6-E2BE-4C34-8135-7E1CE856FE5C}" type="datetimeFigureOut">
              <a:rPr lang="ro-RO" smtClean="0"/>
              <a:pPr/>
              <a:t>27.05.2016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FD7A-72A5-4E20-A6E3-89B38AC218CE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437961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75D6-E2BE-4C34-8135-7E1CE856FE5C}" type="datetimeFigureOut">
              <a:rPr lang="ro-RO" smtClean="0"/>
              <a:pPr/>
              <a:t>27.05.2016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FD7A-72A5-4E20-A6E3-89B38AC218CE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17268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75D6-E2BE-4C34-8135-7E1CE856FE5C}" type="datetimeFigureOut">
              <a:rPr lang="ro-RO" smtClean="0"/>
              <a:pPr/>
              <a:t>27.05.2016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FD7A-72A5-4E20-A6E3-89B38AC218CE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868443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75D6-E2BE-4C34-8135-7E1CE856FE5C}" type="datetimeFigureOut">
              <a:rPr lang="ro-RO" smtClean="0"/>
              <a:pPr/>
              <a:t>27.05.2016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FD7A-72A5-4E20-A6E3-89B38AC218CE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932921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75D6-E2BE-4C34-8135-7E1CE856FE5C}" type="datetimeFigureOut">
              <a:rPr lang="ro-RO" smtClean="0"/>
              <a:pPr/>
              <a:t>27.05.2016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FD7A-72A5-4E20-A6E3-89B38AC218CE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324311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75D6-E2BE-4C34-8135-7E1CE856FE5C}" type="datetimeFigureOut">
              <a:rPr lang="ro-RO" smtClean="0"/>
              <a:pPr/>
              <a:t>27.05.2016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FD7A-72A5-4E20-A6E3-89B38AC218CE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712359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D475D6-E2BE-4C34-8135-7E1CE856FE5C}" type="datetimeFigureOut">
              <a:rPr lang="ro-RO" smtClean="0"/>
              <a:pPr/>
              <a:t>27.05.2016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06FD7A-72A5-4E20-A6E3-89B38AC218CE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164025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POWERP_COV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"/>
            <a:ext cx="9165771" cy="6857999"/>
          </a:xfrm>
          <a:prstGeom prst="rect">
            <a:avLst/>
          </a:prstGeom>
        </p:spPr>
      </p:pic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b="1" dirty="0" smtClean="0"/>
          </a:p>
          <a:p>
            <a:endParaRPr lang="it-IT" b="1" dirty="0"/>
          </a:p>
          <a:p>
            <a:pPr marR="0" eaLnBrk="1" hangingPunct="1"/>
            <a:endParaRPr lang="ro-RO" dirty="0" smtClean="0"/>
          </a:p>
        </p:txBody>
      </p:sp>
      <p:sp>
        <p:nvSpPr>
          <p:cNvPr id="6" name="CasellaDiTesto 5"/>
          <p:cNvSpPr txBox="1"/>
          <p:nvPr/>
        </p:nvSpPr>
        <p:spPr>
          <a:xfrm>
            <a:off x="1524000" y="5867400"/>
            <a:ext cx="6324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1400" dirty="0">
                <a:solidFill>
                  <a:schemeClr val="bg1"/>
                </a:solidFill>
                <a:latin typeface="+mj-lt"/>
              </a:rPr>
              <a:t>Upskilling Europe Toolkits | Toolkit 01:  </a:t>
            </a:r>
            <a:r>
              <a:rPr lang="it-IT" sz="1400" dirty="0" smtClean="0">
                <a:solidFill>
                  <a:schemeClr val="bg1"/>
                </a:solidFill>
                <a:latin typeface="+mj-lt"/>
              </a:rPr>
              <a:t>Social </a:t>
            </a:r>
            <a:r>
              <a:rPr lang="it-IT" sz="1400" dirty="0" err="1" smtClean="0">
                <a:solidFill>
                  <a:schemeClr val="bg1"/>
                </a:solidFill>
                <a:latin typeface="+mj-lt"/>
              </a:rPr>
              <a:t>Entrepreneurship</a:t>
            </a:r>
            <a:endParaRPr lang="it-IT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Rettangolo arrotondato 8"/>
          <p:cNvSpPr/>
          <p:nvPr/>
        </p:nvSpPr>
        <p:spPr>
          <a:xfrm>
            <a:off x="827584" y="2132856"/>
            <a:ext cx="7488832" cy="25922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348880"/>
            <a:ext cx="7772400" cy="2232248"/>
          </a:xfrm>
        </p:spPr>
        <p:txBody>
          <a:bodyPr>
            <a:normAutofit/>
          </a:bodyPr>
          <a:lstStyle/>
          <a:p>
            <a:r>
              <a:rPr lang="en-US" sz="4200" b="1" dirty="0"/>
              <a:t>Social Entrepreneurship Course</a:t>
            </a:r>
            <a:r>
              <a:rPr lang="en-US" sz="4200" b="1" dirty="0" smtClean="0"/>
              <a:t/>
            </a:r>
            <a:br>
              <a:rPr lang="en-US" sz="4200" b="1" dirty="0" smtClean="0"/>
            </a:br>
            <a:r>
              <a:rPr lang="ro-RO" sz="2400" b="1" dirty="0" smtClean="0"/>
              <a:t>Unit</a:t>
            </a:r>
            <a:r>
              <a:rPr lang="it-IT" sz="2400" b="1" dirty="0" smtClean="0"/>
              <a:t> </a:t>
            </a:r>
            <a:r>
              <a:rPr lang="it-IT" sz="2400" b="1" dirty="0" smtClean="0"/>
              <a:t>3</a:t>
            </a:r>
            <a:r>
              <a:rPr lang="ro-RO" sz="2400" b="1" dirty="0" smtClean="0"/>
              <a:t/>
            </a:r>
            <a:br>
              <a:rPr lang="ro-RO" sz="2400" b="1" dirty="0" smtClean="0"/>
            </a:br>
            <a:r>
              <a:rPr lang="it-IT" sz="2400" b="1" dirty="0"/>
              <a:t>Social </a:t>
            </a:r>
            <a:r>
              <a:rPr lang="it-IT" sz="2400" b="1" dirty="0" err="1"/>
              <a:t>Entrepreneurship</a:t>
            </a:r>
            <a:r>
              <a:rPr lang="ro-RO" sz="2400" b="1" dirty="0" smtClean="0"/>
              <a:t/>
            </a:r>
            <a:br>
              <a:rPr lang="ro-RO" sz="2400" b="1" dirty="0" smtClean="0"/>
            </a:br>
            <a:r>
              <a:rPr lang="it-IT" sz="2400" b="1" dirty="0" smtClean="0"/>
              <a:t>“</a:t>
            </a:r>
            <a:r>
              <a:rPr lang="ro-RO" sz="2400" b="1" dirty="0"/>
              <a:t>Create your value proposition</a:t>
            </a:r>
            <a:r>
              <a:rPr lang="it-IT" sz="2400" b="1" dirty="0" smtClean="0"/>
              <a:t>”</a:t>
            </a:r>
            <a:r>
              <a:rPr lang="ro-RO" sz="2400" b="1" dirty="0" smtClean="0"/>
              <a:t>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Unit </a:t>
            </a:r>
            <a:r>
              <a:rPr lang="it-IT" dirty="0" err="1"/>
              <a:t>objectives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At the end of this unit, participants will be able to</a:t>
            </a:r>
            <a:r>
              <a:rPr lang="it-IT" dirty="0" smtClean="0"/>
              <a:t>:</a:t>
            </a:r>
            <a:endParaRPr lang="ro-RO" dirty="0"/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Correctly identify a need in their community;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Correctly prepare a value proposition;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Deliver an oral presentation of their value proposition of front of an audience;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Receive and give feedback to </a:t>
            </a:r>
            <a:r>
              <a:rPr lang="en-US" dirty="0" smtClean="0"/>
              <a:t>peers</a:t>
            </a:r>
            <a:r>
              <a:rPr lang="it-IT" dirty="0" smtClean="0"/>
              <a:t>.</a:t>
            </a:r>
            <a:endParaRPr lang="ro-RO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360094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Snow</a:t>
            </a:r>
            <a:r>
              <a:rPr lang="it-IT" dirty="0"/>
              <a:t> White</a:t>
            </a:r>
            <a:r>
              <a:rPr lang="ro-RO" dirty="0" smtClean="0"/>
              <a:t> 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b="1" dirty="0"/>
              <a:t>Snow White </a:t>
            </a:r>
            <a:endParaRPr lang="ro-RO" b="1" dirty="0" smtClean="0"/>
          </a:p>
          <a:p>
            <a:r>
              <a:rPr lang="en-US" dirty="0"/>
              <a:t>Aim: supporting children and young people with various social and special needs at risk of social exclusion;</a:t>
            </a:r>
          </a:p>
          <a:p>
            <a:r>
              <a:rPr lang="en-US" dirty="0"/>
              <a:t>Location: Gherla, Romania</a:t>
            </a:r>
          </a:p>
          <a:p>
            <a:r>
              <a:rPr lang="en-US" dirty="0"/>
              <a:t>Founded in: 1994 (registered as a protected unit starting 2006)</a:t>
            </a:r>
          </a:p>
          <a:p>
            <a:r>
              <a:rPr lang="en-US" dirty="0"/>
              <a:t>Services offered</a:t>
            </a:r>
            <a:r>
              <a:rPr lang="ro-RO" dirty="0" smtClean="0"/>
              <a:t>:</a:t>
            </a:r>
            <a:endParaRPr lang="ro-RO" dirty="0"/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cleaning;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dry cleaning;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tailoring;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green areas maintenance</a:t>
            </a:r>
            <a:r>
              <a:rPr lang="ro-RO" dirty="0" smtClean="0"/>
              <a:t>.</a:t>
            </a:r>
            <a:r>
              <a:rPr lang="ro-RO" dirty="0"/>
              <a:t> </a:t>
            </a:r>
          </a:p>
          <a:p>
            <a:endParaRPr lang="ro-RO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929638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Juratri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o-RO" sz="4200" b="1" dirty="0"/>
              <a:t>Juratri, a French social enterprise </a:t>
            </a:r>
          </a:p>
          <a:p>
            <a:pPr marL="0" indent="0">
              <a:buNone/>
            </a:pPr>
            <a:endParaRPr lang="ro-RO" sz="4200" dirty="0" smtClean="0"/>
          </a:p>
          <a:p>
            <a:r>
              <a:rPr lang="en-US" sz="4200" dirty="0"/>
              <a:t>Founded: 1993 (registered as a social enterprise starting 2006)</a:t>
            </a:r>
          </a:p>
          <a:p>
            <a:r>
              <a:rPr lang="en-US" sz="4200" dirty="0"/>
              <a:t>Location: </a:t>
            </a:r>
            <a:r>
              <a:rPr lang="en-US" sz="4200" dirty="0" err="1"/>
              <a:t>Lons</a:t>
            </a:r>
            <a:r>
              <a:rPr lang="en-US" sz="4200" dirty="0"/>
              <a:t>-le-</a:t>
            </a:r>
            <a:r>
              <a:rPr lang="en-US" sz="4200" dirty="0" err="1"/>
              <a:t>Saunier</a:t>
            </a:r>
            <a:r>
              <a:rPr lang="en-US" sz="4200" dirty="0"/>
              <a:t> (Jura’s main city of 20 000 inhabitants)</a:t>
            </a:r>
          </a:p>
          <a:p>
            <a:r>
              <a:rPr lang="en-US" sz="4200" dirty="0"/>
              <a:t>Aim: developing a process of social and professional integration for people excluded from the </a:t>
            </a:r>
            <a:r>
              <a:rPr lang="en-US" sz="4200" dirty="0" err="1"/>
              <a:t>labour</a:t>
            </a:r>
            <a:r>
              <a:rPr lang="en-US" sz="4200" dirty="0"/>
              <a:t> market, through an economic project related to waste sorting (household and industrial waste and waste electrical and electronic equipment). </a:t>
            </a:r>
          </a:p>
          <a:p>
            <a:r>
              <a:rPr lang="en-US" sz="4200" dirty="0"/>
              <a:t>Employees: 135 people</a:t>
            </a:r>
            <a:r>
              <a:rPr lang="ro-RO" sz="4200" dirty="0" smtClean="0"/>
              <a:t> </a:t>
            </a:r>
            <a:endParaRPr lang="ro-RO" sz="4200" dirty="0" smtClean="0"/>
          </a:p>
          <a:p>
            <a:pPr lvl="1"/>
            <a:r>
              <a:rPr lang="en-US" sz="4200" dirty="0"/>
              <a:t>63 individuals are in an ‘integration process’, working under a fixed-term contract of integration and are provided with close supervision and mentoring</a:t>
            </a:r>
            <a:r>
              <a:rPr lang="it-IT" sz="4200" dirty="0" smtClean="0"/>
              <a:t>. 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460466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Juratri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Turnover: 2011 -  EUR 6 158 913 in 2011, a 15 % increase from 2010 and 190 % from 2006</a:t>
            </a:r>
            <a:r>
              <a:rPr lang="ro-RO" sz="2800" dirty="0" smtClean="0"/>
              <a:t>. </a:t>
            </a:r>
            <a:endParaRPr lang="ro-RO" sz="2800" dirty="0" smtClean="0"/>
          </a:p>
          <a:p>
            <a:pPr marL="0" indent="0">
              <a:buNone/>
            </a:pPr>
            <a:endParaRPr lang="ro-RO" sz="2800" dirty="0" smtClean="0"/>
          </a:p>
          <a:p>
            <a:r>
              <a:rPr lang="en-US" sz="2800" dirty="0"/>
              <a:t>Investments: 2012 - EUR 2 million to position itself as a leader in the field of recycling, with a highly innovative and performing infrastructure</a:t>
            </a:r>
            <a:r>
              <a:rPr lang="it-IT" sz="2800" dirty="0" smtClean="0"/>
              <a:t>.</a:t>
            </a:r>
            <a:r>
              <a:rPr lang="ro-RO" sz="2800" dirty="0" smtClean="0"/>
              <a:t> </a:t>
            </a:r>
            <a:endParaRPr lang="ro-RO" sz="2800" dirty="0" smtClean="0"/>
          </a:p>
          <a:p>
            <a:pPr lvl="1">
              <a:buFont typeface="Courier New" pitchFamily="49" charset="0"/>
              <a:buChar char="o"/>
            </a:pPr>
            <a:r>
              <a:rPr lang="en-US" sz="2500" dirty="0"/>
              <a:t>Financing: 65% own funds and 35% subsidies</a:t>
            </a:r>
          </a:p>
        </p:txBody>
      </p:sp>
    </p:spTree>
    <p:extLst>
      <p:ext uri="{BB962C8B-B14F-4D97-AF65-F5344CB8AC3E}">
        <p14:creationId xmlns:p14="http://schemas.microsoft.com/office/powerpoint/2010/main" val="37422391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 Steps of the needs analysis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Step One: Identify the problem. </a:t>
            </a:r>
          </a:p>
          <a:p>
            <a:r>
              <a:rPr lang="en-US" dirty="0"/>
              <a:t>Step Two: Market analysis</a:t>
            </a:r>
          </a:p>
          <a:p>
            <a:r>
              <a:rPr lang="en-US" dirty="0"/>
              <a:t>Step Three: Make a list of what causes the problem you identified and how others are tackling it if the case.</a:t>
            </a:r>
          </a:p>
          <a:p>
            <a:r>
              <a:rPr lang="en-US" dirty="0"/>
              <a:t> Step Four: Decide on the goal you want to achieve.</a:t>
            </a:r>
          </a:p>
          <a:p>
            <a:r>
              <a:rPr lang="en-US" dirty="0"/>
              <a:t>Step Five: Perform a SWOT analysis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3268661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Needs</a:t>
            </a:r>
            <a:r>
              <a:rPr lang="it-IT" dirty="0"/>
              <a:t> </a:t>
            </a:r>
            <a:r>
              <a:rPr lang="it-IT" dirty="0" err="1"/>
              <a:t>analysis</a:t>
            </a:r>
            <a:r>
              <a:rPr lang="it-IT" dirty="0"/>
              <a:t> </a:t>
            </a:r>
            <a:r>
              <a:rPr lang="it-IT" dirty="0" err="1"/>
              <a:t>instruments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 dirty="0" smtClean="0"/>
          </a:p>
          <a:p>
            <a:r>
              <a:rPr lang="en-US" dirty="0"/>
              <a:t>Needs analysis </a:t>
            </a:r>
            <a:r>
              <a:rPr lang="en-US" dirty="0" err="1"/>
              <a:t>intruments</a:t>
            </a:r>
            <a:r>
              <a:rPr lang="en-US" dirty="0"/>
              <a:t>:</a:t>
            </a:r>
          </a:p>
          <a:p>
            <a:r>
              <a:rPr lang="en-US" dirty="0"/>
              <a:t>Direct observation</a:t>
            </a:r>
          </a:p>
          <a:p>
            <a:r>
              <a:rPr lang="en-US" dirty="0"/>
              <a:t>Focus groups</a:t>
            </a:r>
          </a:p>
          <a:p>
            <a:r>
              <a:rPr lang="en-US" dirty="0"/>
              <a:t>Reports, analysis from other bodies</a:t>
            </a:r>
          </a:p>
          <a:p>
            <a:pPr marL="0" indent="0">
              <a:buNone/>
            </a:pP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34734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366</Words>
  <Application>Microsoft Office PowerPoint</Application>
  <PresentationFormat>Presentazione su schermo (4:3)</PresentationFormat>
  <Paragraphs>48</Paragraphs>
  <Slides>7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8" baseType="lpstr">
      <vt:lpstr>Office Theme</vt:lpstr>
      <vt:lpstr>Social Entrepreneurship Course Unit 3 Social Entrepreneurship “Create your value proposition” </vt:lpstr>
      <vt:lpstr>Unit objectives</vt:lpstr>
      <vt:lpstr>Snow White </vt:lpstr>
      <vt:lpstr>Juratri</vt:lpstr>
      <vt:lpstr>Juratri</vt:lpstr>
      <vt:lpstr>5 Steps of the needs analysis</vt:lpstr>
      <vt:lpstr>Needs analysis instruments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Entrepreneurship Course</dc:title>
  <dc:creator>Madalina</dc:creator>
  <cp:lastModifiedBy>electronio</cp:lastModifiedBy>
  <cp:revision>13</cp:revision>
  <dcterms:created xsi:type="dcterms:W3CDTF">2015-04-26T08:42:41Z</dcterms:created>
  <dcterms:modified xsi:type="dcterms:W3CDTF">2016-05-27T08:20:35Z</dcterms:modified>
</cp:coreProperties>
</file>